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72"/>
  </p:notesMasterIdLst>
  <p:handoutMasterIdLst>
    <p:handoutMasterId r:id="rId73"/>
  </p:handoutMasterIdLst>
  <p:sldIdLst>
    <p:sldId id="257" r:id="rId2"/>
    <p:sldId id="316" r:id="rId3"/>
    <p:sldId id="261" r:id="rId4"/>
    <p:sldId id="263" r:id="rId5"/>
    <p:sldId id="328" r:id="rId6"/>
    <p:sldId id="317" r:id="rId7"/>
    <p:sldId id="264" r:id="rId8"/>
    <p:sldId id="265" r:id="rId9"/>
    <p:sldId id="266" r:id="rId10"/>
    <p:sldId id="267" r:id="rId11"/>
    <p:sldId id="268" r:id="rId12"/>
    <p:sldId id="269" r:id="rId13"/>
    <p:sldId id="337" r:id="rId14"/>
    <p:sldId id="320" r:id="rId15"/>
    <p:sldId id="321" r:id="rId16"/>
    <p:sldId id="322" r:id="rId17"/>
    <p:sldId id="318" r:id="rId18"/>
    <p:sldId id="270" r:id="rId19"/>
    <p:sldId id="271" r:id="rId20"/>
    <p:sldId id="272" r:id="rId21"/>
    <p:sldId id="319" r:id="rId22"/>
    <p:sldId id="273" r:id="rId23"/>
    <p:sldId id="274" r:id="rId24"/>
    <p:sldId id="325" r:id="rId25"/>
    <p:sldId id="324" r:id="rId26"/>
    <p:sldId id="323" r:id="rId27"/>
    <p:sldId id="279" r:id="rId28"/>
    <p:sldId id="326" r:id="rId29"/>
    <p:sldId id="280" r:id="rId30"/>
    <p:sldId id="282" r:id="rId31"/>
    <p:sldId id="283" r:id="rId32"/>
    <p:sldId id="284" r:id="rId33"/>
    <p:sldId id="281" r:id="rId34"/>
    <p:sldId id="285" r:id="rId35"/>
    <p:sldId id="329" r:id="rId36"/>
    <p:sldId id="330" r:id="rId37"/>
    <p:sldId id="331" r:id="rId38"/>
    <p:sldId id="286" r:id="rId39"/>
    <p:sldId id="287" r:id="rId40"/>
    <p:sldId id="332" r:id="rId41"/>
    <p:sldId id="288" r:id="rId42"/>
    <p:sldId id="289" r:id="rId43"/>
    <p:sldId id="290" r:id="rId44"/>
    <p:sldId id="291" r:id="rId45"/>
    <p:sldId id="333" r:id="rId46"/>
    <p:sldId id="292" r:id="rId47"/>
    <p:sldId id="293" r:id="rId48"/>
    <p:sldId id="294" r:id="rId49"/>
    <p:sldId id="295" r:id="rId50"/>
    <p:sldId id="296" r:id="rId51"/>
    <p:sldId id="338" r:id="rId52"/>
    <p:sldId id="334" r:id="rId53"/>
    <p:sldId id="297" r:id="rId54"/>
    <p:sldId id="298" r:id="rId55"/>
    <p:sldId id="335" r:id="rId56"/>
    <p:sldId id="299" r:id="rId57"/>
    <p:sldId id="300" r:id="rId58"/>
    <p:sldId id="301" r:id="rId59"/>
    <p:sldId id="336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12" r:id="rId68"/>
    <p:sldId id="313" r:id="rId69"/>
    <p:sldId id="314" r:id="rId70"/>
    <p:sldId id="315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5" autoAdjust="0"/>
    <p:restoredTop sz="86485" autoAdjust="0"/>
  </p:normalViewPr>
  <p:slideViewPr>
    <p:cSldViewPr>
      <p:cViewPr varScale="1">
        <p:scale>
          <a:sx n="112" d="100"/>
          <a:sy n="112" d="100"/>
        </p:scale>
        <p:origin x="16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32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10/7/19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4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/training/accessibility/accessible-</a:t>
            </a:r>
            <a:r>
              <a:rPr lang="en-US" dirty="0" err="1"/>
              <a:t>app.html</a:t>
            </a:r>
            <a:endParaRPr lang="en-US" dirty="0"/>
          </a:p>
          <a:p>
            <a:r>
              <a:rPr lang="en-US" dirty="0" err="1"/>
              <a:t>android:contentDescription</a:t>
            </a:r>
            <a:r>
              <a:rPr lang="en-US" baseline="0" dirty="0"/>
              <a:t> provides a description for users who can’t see the screen well. It can be used by a service like </a:t>
            </a:r>
            <a:r>
              <a:rPr lang="en-US" baseline="0" dirty="0" err="1"/>
              <a:t>TalkBack</a:t>
            </a:r>
            <a:r>
              <a:rPr lang="en-US" baseline="0" dirty="0"/>
              <a:t> that reads the screen.</a:t>
            </a:r>
          </a:p>
          <a:p>
            <a:r>
              <a:rPr lang="en-US" dirty="0"/>
              <a:t>https://</a:t>
            </a:r>
            <a:r>
              <a:rPr lang="en-US" dirty="0" err="1"/>
              <a:t>play.google.com</a:t>
            </a:r>
            <a:r>
              <a:rPr lang="en-US" dirty="0"/>
              <a:t>/store/apps/</a:t>
            </a:r>
            <a:r>
              <a:rPr lang="en-US" dirty="0" err="1"/>
              <a:t>details?id</a:t>
            </a:r>
            <a:r>
              <a:rPr lang="en-US" dirty="0"/>
              <a:t>=</a:t>
            </a:r>
            <a:r>
              <a:rPr lang="en-US" dirty="0" err="1"/>
              <a:t>com.google.android.marvin.talkback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7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difference between disabled, INVISIBLE</a:t>
            </a:r>
            <a:r>
              <a:rPr lang="en-US" baseline="0" dirty="0"/>
              <a:t> and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 changes are automatically handled</a:t>
            </a:r>
            <a:r>
              <a:rPr lang="en-US" baseline="0" dirty="0"/>
              <a:t> by the activity so that the web page isn’t re-loaded every time there is a configuration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2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this is a </a:t>
            </a:r>
            <a:r>
              <a:rPr lang="en-US" baseline="0" dirty="0" err="1"/>
              <a:t>FrameLayout</a:t>
            </a:r>
            <a:r>
              <a:rPr lang="en-US" baseline="0" dirty="0"/>
              <a:t>, the progress bar will be loaded in a layer on top of the </a:t>
            </a:r>
            <a:r>
              <a:rPr lang="en-US" baseline="0" dirty="0" err="1"/>
              <a:t>WebView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following slide you will see that</a:t>
            </a:r>
            <a:r>
              <a:rPr lang="en-US" baseline="0" dirty="0"/>
              <a:t> the progress bar is only visible when the page is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progress bar is hidden when the page has loaded.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/reference/android/widget/</a:t>
            </a:r>
            <a:r>
              <a:rPr lang="en-US" dirty="0" err="1"/>
              <a:t>LinearLayout.html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difference between layout_weight and weight</a:t>
            </a:r>
          </a:p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/reference/android/widget/</a:t>
            </a:r>
            <a:r>
              <a:rPr lang="en-US" dirty="0" err="1"/>
              <a:t>LinearLayout.LayoutParams.html#attr_android:layout_weight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0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the next slide for the difference</a:t>
            </a:r>
            <a:r>
              <a:rPr lang="en-US" baseline="0" dirty="0"/>
              <a:t> between layout_gravity and gravity.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3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Spinner is</a:t>
            </a:r>
            <a:r>
              <a:rPr lang="en-US" baseline="0" dirty="0"/>
              <a:t> used to produce a drop-down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4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widget can be used both for</a:t>
            </a:r>
            <a:r>
              <a:rPr lang="en-US" baseline="0" dirty="0"/>
              <a:t> input and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3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you refer to the image in AXML or Java, you just refer to it by name and the correct density version will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3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16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6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nearLayout.html#attr_android:grav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reference/android/widget/LinearLayout.LayoutParams.html#attr_android:layout_grav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Word_Document13.docx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Word_Document19.docx"/><Relationship Id="rId5" Type="http://schemas.openxmlformats.org/officeDocument/2006/relationships/image" Target="../media/image37.pn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package" Target="../embeddings/Microsoft_Word_Document30.docx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56.png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35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6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6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41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7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44.doc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45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package" Target="../embeddings/Microsoft_Word_Document46.docx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81.png"/><Relationship Id="rId4" Type="http://schemas.openxmlformats.org/officeDocument/2006/relationships/image" Target="../media/image7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48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8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8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52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53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5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5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2708434"/>
          </a:xfrm>
        </p:spPr>
        <p:txBody>
          <a:bodyPr/>
          <a:lstStyle/>
          <a:p>
            <a:r>
              <a:rPr lang="en-US" sz="8800" dirty="0">
                <a:solidFill>
                  <a:schemeClr val="tx1"/>
                </a:solidFill>
                <a:latin typeface="Calibri"/>
                <a:cs typeface="Calibri"/>
              </a:rPr>
              <a:t>Layouts and Widgets</a:t>
            </a:r>
          </a:p>
        </p:txBody>
      </p:sp>
    </p:spTree>
    <p:extLst>
      <p:ext uri="{BB962C8B-B14F-4D97-AF65-F5344CB8AC3E}">
        <p14:creationId xmlns:p14="http://schemas.microsoft.com/office/powerpoint/2010/main" val="127872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3840"/>
              </p:ext>
            </p:extLst>
          </p:nvPr>
        </p:nvGraphicFramePr>
        <p:xfrm>
          <a:off x="914400" y="685800"/>
          <a:ext cx="69532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" name="Document" r:id="rId3" imgW="6965814" imgH="941790" progId="Word.Document.12">
                  <p:embed/>
                </p:oleObj>
              </mc:Choice>
              <mc:Fallback>
                <p:oleObj name="Document" r:id="rId3" imgW="6965814" imgH="9417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3812540" cy="7493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72166"/>
              </p:ext>
            </p:extLst>
          </p:nvPr>
        </p:nvGraphicFramePr>
        <p:xfrm>
          <a:off x="1472565" y="2680018"/>
          <a:ext cx="6965729" cy="73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Document" r:id="rId6" imgW="6965729" imgH="737741" progId="Word.Document.12">
                  <p:embed/>
                </p:oleObj>
              </mc:Choice>
              <mc:Fallback>
                <p:oleObj name="Document" r:id="rId6" imgW="6965729" imgH="7377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2565" y="2680018"/>
                        <a:ext cx="6965729" cy="737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62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revised by Brian Bird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92887"/>
              </p:ext>
            </p:extLst>
          </p:nvPr>
        </p:nvGraphicFramePr>
        <p:xfrm>
          <a:off x="914400" y="685800"/>
          <a:ext cx="6953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2" name="Document" r:id="rId4" imgW="6965814" imgH="1055958" progId="Word.Document.12">
                  <p:embed/>
                </p:oleObj>
              </mc:Choice>
              <mc:Fallback>
                <p:oleObj name="Document" r:id="rId4" imgW="6965814" imgH="10559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29801"/>
            <a:ext cx="3776345" cy="804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2971800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weight attribute for both buttons:</a:t>
            </a:r>
            <a:br>
              <a:rPr lang="en-US" dirty="0">
                <a:solidFill>
                  <a:srgbClr val="2D2DB9"/>
                </a:solidFill>
                <a:latin typeface="Calibri"/>
                <a:cs typeface="Calibri"/>
              </a:rPr>
            </a:br>
            <a:r>
              <a:rPr lang="en-US" sz="2000" b="1" dirty="0" err="1">
                <a:solidFill>
                  <a:srgbClr val="0000FF"/>
                </a:solidFill>
                <a:latin typeface="Calibri"/>
                <a:cs typeface="Calibri"/>
              </a:rPr>
              <a:t>android:layout_weight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alibri"/>
                <a:cs typeface="Calibri"/>
              </a:rPr>
              <a:t>"1"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7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modified by Brian Bird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621663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0" name="Document" r:id="rId4" imgW="6965814" imgH="852833" progId="Word.Document.12">
                  <p:embed/>
                </p:oleObj>
              </mc:Choice>
              <mc:Fallback>
                <p:oleObj name="Document" r:id="rId4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0196"/>
            <a:ext cx="3757930" cy="1270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52862"/>
              </p:ext>
            </p:extLst>
          </p:nvPr>
        </p:nvGraphicFramePr>
        <p:xfrm>
          <a:off x="1441450" y="3068638"/>
          <a:ext cx="68643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1" name="Document" r:id="rId7" imgW="6864119" imgH="722229" progId="Word.Document.12">
                  <p:embed/>
                </p:oleObj>
              </mc:Choice>
              <mc:Fallback>
                <p:oleObj name="Document" r:id="rId7" imgW="6864119" imgH="722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1450" y="3068638"/>
                        <a:ext cx="68643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42672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Note: this is an attribute of the LinearLayout, not the Button</a:t>
            </a:r>
          </a:p>
        </p:txBody>
      </p:sp>
    </p:spTree>
    <p:extLst>
      <p:ext uri="{BB962C8B-B14F-4D97-AF65-F5344CB8AC3E}">
        <p14:creationId xmlns:p14="http://schemas.microsoft.com/office/powerpoint/2010/main" val="84569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>
                <a:solidFill>
                  <a:srgbClr val="2D2DB9"/>
                </a:solidFill>
              </a:rPr>
              <a:t>gravity vs. layout_gravity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43000"/>
            <a:ext cx="8001000" cy="4800600"/>
          </a:xfrm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dirty="0"/>
              <a:t>gravity attribute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dirty="0"/>
              <a:t>Determines how the </a:t>
            </a:r>
            <a:r>
              <a:rPr lang="en-US" u="sng" dirty="0"/>
              <a:t>items contained</a:t>
            </a:r>
            <a:r>
              <a:rPr lang="en-US" dirty="0"/>
              <a:t> by this item will be positioned.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sz="2000" dirty="0">
                <a:hlinkClick r:id="rId3"/>
              </a:rPr>
              <a:t>https://developer.android.com/reference/android/widget/LinearLayout.html#attr_android:gravity</a:t>
            </a:r>
            <a:endParaRPr lang="en-US" sz="2000" dirty="0"/>
          </a:p>
          <a:p>
            <a:r>
              <a:rPr lang="en-US" dirty="0"/>
              <a:t>layout_gravity attribute</a:t>
            </a:r>
          </a:p>
          <a:p>
            <a:pPr lvl="1"/>
            <a:r>
              <a:rPr lang="en-US" dirty="0"/>
              <a:t>Tells it’s parent how </a:t>
            </a:r>
            <a:r>
              <a:rPr lang="en-US" u="sng" dirty="0"/>
              <a:t>this item</a:t>
            </a:r>
            <a:r>
              <a:rPr lang="en-US" dirty="0"/>
              <a:t> should be positioned.</a:t>
            </a:r>
          </a:p>
          <a:p>
            <a:pPr lvl="1"/>
            <a:r>
              <a:rPr lang="en-US" sz="2000" dirty="0">
                <a:hlinkClick r:id="rId4"/>
              </a:rPr>
              <a:t>https://developer.android.com/reference/android/widget/LinearLayout.LayoutParams.html#attr_android:layout_gravity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92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8082"/>
              </p:ext>
            </p:extLst>
          </p:nvPr>
        </p:nvGraphicFramePr>
        <p:xfrm>
          <a:off x="914400" y="685799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Document" r:id="rId3" imgW="6965729" imgH="427493" progId="Word.Document.12">
                  <p:embed/>
                </p:oleObj>
              </mc:Choice>
              <mc:Fallback>
                <p:oleObj name="Document" r:id="rId3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27" y="1226820"/>
            <a:ext cx="377634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1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83480"/>
              </p:ext>
            </p:extLst>
          </p:nvPr>
        </p:nvGraphicFramePr>
        <p:xfrm>
          <a:off x="914400" y="685800"/>
          <a:ext cx="686435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" name="Document" r:id="rId3" imgW="6864119" imgH="4596001" progId="Word.Document.12">
                  <p:embed/>
                </p:oleObj>
              </mc:Choice>
              <mc:Fallback>
                <p:oleObj name="Document" r:id="rId3" imgW="6864119" imgH="45960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05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95020"/>
              </p:ext>
            </p:extLst>
          </p:nvPr>
        </p:nvGraphicFramePr>
        <p:xfrm>
          <a:off x="914400" y="685800"/>
          <a:ext cx="68643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Document" r:id="rId3" imgW="6864119" imgH="2978021" progId="Word.Document.12">
                  <p:embed/>
                </p:oleObj>
              </mc:Choice>
              <mc:Fallback>
                <p:oleObj name="Document" r:id="rId3" imgW="686411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41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Table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5029200" cy="30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814009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828800" y="1600200"/>
            <a:ext cx="3721100" cy="11334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243898"/>
              </p:ext>
            </p:extLst>
          </p:nvPr>
        </p:nvGraphicFramePr>
        <p:xfrm>
          <a:off x="914400" y="3119438"/>
          <a:ext cx="6965729" cy="1259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Document" r:id="rId6" imgW="6965729" imgH="1259391" progId="Word.Document.12">
                  <p:embed/>
                </p:oleObj>
              </mc:Choice>
              <mc:Fallback>
                <p:oleObj name="Document" r:id="rId6" imgW="6965729" imgH="12593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119438"/>
                        <a:ext cx="6965729" cy="1259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40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25625"/>
              </p:ext>
            </p:extLst>
          </p:nvPr>
        </p:nvGraphicFramePr>
        <p:xfrm>
          <a:off x="914400" y="685800"/>
          <a:ext cx="7309115" cy="4899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Document" r:id="rId3" imgW="7309204" imgH="4900911" progId="Word.Document.12">
                  <p:embed/>
                </p:oleObj>
              </mc:Choice>
              <mc:Fallback>
                <p:oleObj name="Document" r:id="rId3" imgW="7309204" imgH="4900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9115" cy="4899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10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09600"/>
            <a:ext cx="8001000" cy="6096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accent6"/>
                </a:solidFill>
              </a:rPr>
              <a:t>Course Overview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0637922"/>
              </p:ext>
            </p:extLst>
          </p:nvPr>
        </p:nvGraphicFramePr>
        <p:xfrm>
          <a:off x="457200" y="1447800"/>
          <a:ext cx="4038600" cy="481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84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Intro +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/>
                        <a:t>single-screen apps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Activity Lifecycle +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Saving</a:t>
                      </a:r>
                      <a:r>
                        <a:rPr lang="en-US" sz="2800" baseline="0" dirty="0"/>
                        <a:t> activity state </a:t>
                      </a:r>
                      <a:r>
                        <a:rPr lang="en-US" sz="2800" u="none" baseline="0" dirty="0"/>
                        <a:t>and more</a:t>
                      </a:r>
                      <a:endParaRPr lang="en-US" sz="2800" u="non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Layouts + Widgets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Menus + Themes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6568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Multi-screen</a:t>
                      </a:r>
                      <a:r>
                        <a:rPr lang="en-US" sz="2800" baseline="0" dirty="0"/>
                        <a:t> apps +</a:t>
                      </a:r>
                      <a:endParaRPr lang="en-US" sz="2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Fragments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569341"/>
              </p:ext>
            </p:extLst>
          </p:nvPr>
        </p:nvGraphicFramePr>
        <p:xfrm>
          <a:off x="4724400" y="1447800"/>
          <a:ext cx="3962400" cy="386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62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Reading XML files + Asynch Tasks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List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SQLite</a:t>
                      </a:r>
                      <a:r>
                        <a:rPr lang="en-US" sz="2800" baseline="0" dirty="0"/>
                        <a:t> Database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Consuming a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Geolocation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1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500711"/>
              </p:ext>
            </p:extLst>
          </p:nvPr>
        </p:nvGraphicFramePr>
        <p:xfrm>
          <a:off x="914400" y="685799"/>
          <a:ext cx="7270921" cy="535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Document" r:id="rId3" imgW="7270921" imgH="5357552" progId="Word.Document.12">
                  <p:embed/>
                </p:oleObj>
              </mc:Choice>
              <mc:Fallback>
                <p:oleObj name="Document" r:id="rId3" imgW="7270921" imgH="53575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7270921" cy="5357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30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Frame Layout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625495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98636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Document" r:id="rId3" imgW="6965814" imgH="779723" progId="Word.Document.12">
                  <p:embed/>
                </p:oleObj>
              </mc:Choice>
              <mc:Fallback>
                <p:oleObj name="Document" r:id="rId3" imgW="6965814" imgH="7797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554480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28965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091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1354217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Changing Layouts with Orientation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82906" y="2784294"/>
            <a:ext cx="2901587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00600" y="2590800"/>
            <a:ext cx="3113358" cy="17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8382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Folder Names Identify the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029200" cy="4114800"/>
          </a:xfrm>
        </p:spPr>
        <p:txBody>
          <a:bodyPr/>
          <a:lstStyle/>
          <a:p>
            <a:r>
              <a:rPr lang="en-US" dirty="0"/>
              <a:t>Portrait</a:t>
            </a:r>
          </a:p>
          <a:p>
            <a:pPr lvl="1"/>
            <a:r>
              <a:rPr lang="en-US" dirty="0"/>
              <a:t>Default orientation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or </a:t>
            </a:r>
            <a:r>
              <a:rPr lang="en-US" i="1" dirty="0"/>
              <a:t>layout-port</a:t>
            </a:r>
          </a:p>
          <a:p>
            <a:r>
              <a:rPr lang="en-US" dirty="0"/>
              <a:t>Landscape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layout-land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68" b="870"/>
          <a:stretch/>
        </p:blipFill>
        <p:spPr>
          <a:xfrm>
            <a:off x="5722620" y="1371600"/>
            <a:ext cx="3383280" cy="52120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7456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760971"/>
              </p:ext>
            </p:extLst>
          </p:nvPr>
        </p:nvGraphicFramePr>
        <p:xfrm>
          <a:off x="914400" y="685800"/>
          <a:ext cx="69532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4" name="Document" r:id="rId3" imgW="6965814" imgH="878404" progId="Word.Document.12">
                  <p:embed/>
                </p:oleObj>
              </mc:Choice>
              <mc:Fallback>
                <p:oleObj name="Document" r:id="rId3" imgW="6965814" imgH="8784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600200"/>
            <a:ext cx="6235700" cy="153606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39288"/>
              </p:ext>
            </p:extLst>
          </p:nvPr>
        </p:nvGraphicFramePr>
        <p:xfrm>
          <a:off x="914400" y="3206750"/>
          <a:ext cx="6965729" cy="234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5" name="Document" r:id="rId6" imgW="6965729" imgH="2341291" progId="Word.Document.12">
                  <p:embed/>
                </p:oleObj>
              </mc:Choice>
              <mc:Fallback>
                <p:oleObj name="Document" r:id="rId6" imgW="6965729" imgH="23412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6750"/>
                        <a:ext cx="6965729" cy="234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1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85864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696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EditText Input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33600"/>
            <a:ext cx="34417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24200"/>
            <a:ext cx="3403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05519"/>
              </p:ext>
            </p:extLst>
          </p:nvPr>
        </p:nvGraphicFramePr>
        <p:xfrm>
          <a:off x="914400" y="762000"/>
          <a:ext cx="68881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7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88816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1752600"/>
            <a:ext cx="3602355" cy="9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modified by Brian Bird,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 dirty="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428"/>
              </p:ext>
            </p:extLst>
          </p:nvPr>
        </p:nvGraphicFramePr>
        <p:xfrm>
          <a:off x="917575" y="815975"/>
          <a:ext cx="7023100" cy="469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Document" r:id="rId3" imgW="7035800" imgH="4699000" progId="Word.Document.12">
                  <p:embed/>
                </p:oleObj>
              </mc:Choice>
              <mc:Fallback>
                <p:oleObj name="Document" r:id="rId3" imgW="7035800" imgH="4699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815975"/>
                        <a:ext cx="7023100" cy="469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49690"/>
              </p:ext>
            </p:extLst>
          </p:nvPr>
        </p:nvGraphicFramePr>
        <p:xfrm>
          <a:off x="914400" y="685800"/>
          <a:ext cx="688816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Document" r:id="rId3" imgW="6965814" imgH="4566693" progId="Word.Document.12">
                  <p:embed/>
                </p:oleObj>
              </mc:Choice>
              <mc:Fallback>
                <p:oleObj name="Document" r:id="rId3" imgW="6965814" imgH="4566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452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402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62220"/>
              </p:ext>
            </p:extLst>
          </p:nvPr>
        </p:nvGraphicFramePr>
        <p:xfrm>
          <a:off x="914400" y="762000"/>
          <a:ext cx="6965729" cy="12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Document" r:id="rId3" imgW="6965729" imgH="1208525" progId="Word.Document.12">
                  <p:embed/>
                </p:oleObj>
              </mc:Choice>
              <mc:Fallback>
                <p:oleObj name="Document" r:id="rId3" imgW="6965729" imgH="12085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12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66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95922"/>
              </p:ext>
            </p:extLst>
          </p:nvPr>
        </p:nvGraphicFramePr>
        <p:xfrm>
          <a:off x="914400" y="688974"/>
          <a:ext cx="7247861" cy="3983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Document" r:id="rId3" imgW="7247861" imgH="3983081" progId="Word.Document.12">
                  <p:embed/>
                </p:oleObj>
              </mc:Choice>
              <mc:Fallback>
                <p:oleObj name="Document" r:id="rId3" imgW="7247861" imgH="39830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4"/>
                        <a:ext cx="7247861" cy="3983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891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859709"/>
              </p:ext>
            </p:extLst>
          </p:nvPr>
        </p:nvGraphicFramePr>
        <p:xfrm>
          <a:off x="914400" y="685800"/>
          <a:ext cx="6888163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Document" r:id="rId3" imgW="6965814" imgH="1272047" progId="Word.Document.12">
                  <p:embed/>
                </p:oleObj>
              </mc:Choice>
              <mc:Fallback>
                <p:oleObj name="Document" r:id="rId3" imgW="6965814" imgH="12720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90" y="1981200"/>
            <a:ext cx="3766820" cy="23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194"/>
              </p:ext>
            </p:extLst>
          </p:nvPr>
        </p:nvGraphicFramePr>
        <p:xfrm>
          <a:off x="914400" y="685800"/>
          <a:ext cx="7505700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Document" r:id="rId3" imgW="7596384" imgH="4099939" progId="Word.Document.12">
                  <p:embed/>
                </p:oleObj>
              </mc:Choice>
              <mc:Fallback>
                <p:oleObj name="Document" r:id="rId3" imgW="7596384" imgH="4099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505700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83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09600"/>
            <a:ext cx="7772400" cy="2123658"/>
          </a:xfrm>
        </p:spPr>
        <p:txBody>
          <a:bodyPr/>
          <a:lstStyle/>
          <a:p>
            <a:r>
              <a:rPr lang="en-US" sz="13800" dirty="0">
                <a:solidFill>
                  <a:srgbClr val="000000"/>
                </a:solidFill>
              </a:rPr>
              <a:t>Widgets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3276600"/>
            <a:ext cx="7010400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228600" rIns="274320" bIns="228600">
            <a:spAutoFit/>
          </a:bodyPr>
          <a:lstStyle/>
          <a:p>
            <a:r>
              <a:rPr lang="en-US" sz="3200" b="1" dirty="0"/>
              <a:t>widget</a:t>
            </a:r>
          </a:p>
          <a:p>
            <a:r>
              <a:rPr lang="en-US" dirty="0"/>
              <a:t>[</a:t>
            </a:r>
            <a:r>
              <a:rPr lang="en-US" b="1" dirty="0"/>
              <a:t>wij</a:t>
            </a:r>
            <a:r>
              <a:rPr lang="en-US" dirty="0"/>
              <a:t>-it] </a:t>
            </a:r>
          </a:p>
          <a:p>
            <a:r>
              <a:rPr lang="en-US" i="1" dirty="0"/>
              <a:t>noun</a:t>
            </a:r>
          </a:p>
          <a:p>
            <a:r>
              <a:rPr lang="en-US" dirty="0"/>
              <a:t>A small mechanical device, as a knob or switch, </a:t>
            </a:r>
            <a:br>
              <a:rPr lang="en-US" dirty="0"/>
            </a:br>
            <a:r>
              <a:rPr lang="en-US" dirty="0"/>
              <a:t>especially one whose name  is not known </a:t>
            </a:r>
            <a:br>
              <a:rPr lang="en-US" dirty="0"/>
            </a:br>
            <a:r>
              <a:rPr lang="en-US" dirty="0"/>
              <a:t>or cannot be recalled; a gadget.</a:t>
            </a:r>
          </a:p>
        </p:txBody>
      </p:sp>
    </p:spTree>
    <p:extLst>
      <p:ext uri="{BB962C8B-B14F-4D97-AF65-F5344CB8AC3E}">
        <p14:creationId xmlns:p14="http://schemas.microsoft.com/office/powerpoint/2010/main" val="59438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69089"/>
              </p:ext>
            </p:extLst>
          </p:nvPr>
        </p:nvGraphicFramePr>
        <p:xfrm>
          <a:off x="914400" y="685800"/>
          <a:ext cx="6888163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5" name="Document" r:id="rId3" imgW="6965814" imgH="5333090" progId="Word.Document.12">
                  <p:embed/>
                </p:oleObj>
              </mc:Choice>
              <mc:Fallback>
                <p:oleObj name="Document" r:id="rId3" imgW="6965814" imgH="53330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691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Check 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002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9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24712"/>
              </p:ext>
            </p:extLst>
          </p:nvPr>
        </p:nvGraphicFramePr>
        <p:xfrm>
          <a:off x="914400" y="685800"/>
          <a:ext cx="6864350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name="Document" r:id="rId3" imgW="6864202" imgH="3817942" progId="Word.Document.12">
                  <p:embed/>
                </p:oleObj>
              </mc:Choice>
              <mc:Fallback>
                <p:oleObj name="Document" r:id="rId3" imgW="6864202" imgH="38179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577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77026"/>
              </p:ext>
            </p:extLst>
          </p:nvPr>
        </p:nvGraphicFramePr>
        <p:xfrm>
          <a:off x="914400" y="685799"/>
          <a:ext cx="6965729" cy="431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Document" r:id="rId3" imgW="6965729" imgH="4313892" progId="Word.Document.12">
                  <p:embed/>
                </p:oleObj>
              </mc:Choice>
              <mc:Fallback>
                <p:oleObj name="Document" r:id="rId3" imgW="6965729" imgH="4313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313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4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" y="762000"/>
            <a:ext cx="7277527" cy="53196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031450"/>
              </p:ext>
            </p:extLst>
          </p:nvPr>
        </p:nvGraphicFramePr>
        <p:xfrm>
          <a:off x="914400" y="68580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Document" r:id="rId5" imgW="6965729" imgH="427493" progId="Word.Document.12">
                  <p:embed/>
                </p:oleObj>
              </mc:Choice>
              <mc:Fallback>
                <p:oleObj name="Document" r:id="rId5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541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Radio Buttons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9" t="13055" r="7570" b="20944"/>
          <a:stretch/>
        </p:blipFill>
        <p:spPr>
          <a:xfrm>
            <a:off x="1371600" y="2133600"/>
            <a:ext cx="64008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9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00670"/>
              </p:ext>
            </p:extLst>
          </p:nvPr>
        </p:nvGraphicFramePr>
        <p:xfrm>
          <a:off x="914400" y="685800"/>
          <a:ext cx="688816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Document" r:id="rId3" imgW="6965814" imgH="1119704" progId="Word.Document.12">
                  <p:embed/>
                </p:oleObj>
              </mc:Choice>
              <mc:Fallback>
                <p:oleObj name="Document" r:id="rId3" imgW="6965814" imgH="11197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1718945" cy="122491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26929"/>
              </p:ext>
            </p:extLst>
          </p:nvPr>
        </p:nvGraphicFramePr>
        <p:xfrm>
          <a:off x="914400" y="2748914"/>
          <a:ext cx="6965729" cy="48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1" name="Document" r:id="rId6" imgW="6965729" imgH="483410" progId="Word.Document.12">
                  <p:embed/>
                </p:oleObj>
              </mc:Choice>
              <mc:Fallback>
                <p:oleObj name="Document" r:id="rId6" imgW="6965729" imgH="4834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748914"/>
                        <a:ext cx="6965729" cy="48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46120"/>
            <a:ext cx="44348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3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08311"/>
              </p:ext>
            </p:extLst>
          </p:nvPr>
        </p:nvGraphicFramePr>
        <p:xfrm>
          <a:off x="914400" y="685800"/>
          <a:ext cx="6864350" cy="481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Document" r:id="rId3" imgW="6864119" imgH="4826523" progId="Word.Document.12">
                  <p:embed/>
                </p:oleObj>
              </mc:Choice>
              <mc:Fallback>
                <p:oleObj name="Document" r:id="rId3" imgW="6864119" imgH="48265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81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29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76701"/>
              </p:ext>
            </p:extLst>
          </p:nvPr>
        </p:nvGraphicFramePr>
        <p:xfrm>
          <a:off x="914400" y="685800"/>
          <a:ext cx="68643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Document" r:id="rId3" imgW="6864202" imgH="2406157" progId="Word.Document.12">
                  <p:embed/>
                </p:oleObj>
              </mc:Choice>
              <mc:Fallback>
                <p:oleObj name="Document" r:id="rId3" imgW="6864202" imgH="2406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8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70335"/>
              </p:ext>
            </p:extLst>
          </p:nvPr>
        </p:nvGraphicFramePr>
        <p:xfrm>
          <a:off x="914400" y="762000"/>
          <a:ext cx="6965729" cy="245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0" name="Document" r:id="rId3" imgW="6965729" imgH="2456011" progId="Word.Document.12">
                  <p:embed/>
                </p:oleObj>
              </mc:Choice>
              <mc:Fallback>
                <p:oleObj name="Document" r:id="rId3" imgW="6965729" imgH="24560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245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47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Spinners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94230" y="1600200"/>
            <a:ext cx="714102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789544"/>
              </p:ext>
            </p:extLst>
          </p:nvPr>
        </p:nvGraphicFramePr>
        <p:xfrm>
          <a:off x="914400" y="139446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4" name="Document" r:id="rId4" imgW="6965729" imgH="427493" progId="Word.Document.12">
                  <p:embed/>
                </p:oleObj>
              </mc:Choice>
              <mc:Fallback>
                <p:oleObj name="Document" r:id="rId4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39446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1" y="1447800"/>
            <a:ext cx="2413635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09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750017"/>
              </p:ext>
            </p:extLst>
          </p:nvPr>
        </p:nvGraphicFramePr>
        <p:xfrm>
          <a:off x="914400" y="685800"/>
          <a:ext cx="6888163" cy="355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Document" r:id="rId3" imgW="6965814" imgH="3590688" progId="Word.Document.12">
                  <p:embed/>
                </p:oleObj>
              </mc:Choice>
              <mc:Fallback>
                <p:oleObj name="Document" r:id="rId3" imgW="6965814" imgH="35906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355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74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987607"/>
              </p:ext>
            </p:extLst>
          </p:nvPr>
        </p:nvGraphicFramePr>
        <p:xfrm>
          <a:off x="914400" y="685800"/>
          <a:ext cx="69532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Document" r:id="rId3" imgW="6965814" imgH="4111824" progId="Word.Document.12">
                  <p:embed/>
                </p:oleObj>
              </mc:Choice>
              <mc:Fallback>
                <p:oleObj name="Document" r:id="rId3" imgW="6965814" imgH="4111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119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751388"/>
              </p:ext>
            </p:extLst>
          </p:nvPr>
        </p:nvGraphicFramePr>
        <p:xfrm>
          <a:off x="914400" y="685800"/>
          <a:ext cx="69532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Document" r:id="rId3" imgW="6965814" imgH="5118801" progId="Word.Document.12">
                  <p:embed/>
                </p:oleObj>
              </mc:Choice>
              <mc:Fallback>
                <p:oleObj name="Document" r:id="rId3" imgW="6965814" imgH="51188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03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2123658"/>
          </a:xfrm>
        </p:spPr>
        <p:txBody>
          <a:bodyPr/>
          <a:lstStyle/>
          <a:p>
            <a:r>
              <a:rPr lang="en-US" sz="13800" dirty="0">
                <a:solidFill>
                  <a:srgbClr val="000000"/>
                </a:solidFill>
              </a:rPr>
              <a:t>Layouts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95" y="3389205"/>
            <a:ext cx="1723320" cy="1040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00200" y="5029200"/>
            <a:ext cx="1969726" cy="1189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9214" b="19301"/>
          <a:stretch/>
        </p:blipFill>
        <p:spPr>
          <a:xfrm>
            <a:off x="2895600" y="3505200"/>
            <a:ext cx="1969726" cy="118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276600"/>
            <a:ext cx="1944608" cy="1189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5029200"/>
            <a:ext cx="1993087" cy="1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207938"/>
              </p:ext>
            </p:extLst>
          </p:nvPr>
        </p:nvGraphicFramePr>
        <p:xfrm>
          <a:off x="914400" y="685800"/>
          <a:ext cx="72104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2" name="Document" r:id="rId3" imgW="7222726" imgH="3641469" progId="Word.Document.12">
                  <p:embed/>
                </p:oleObj>
              </mc:Choice>
              <mc:Fallback>
                <p:oleObj name="Document" r:id="rId3" imgW="7222726" imgH="36414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1042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886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Spinner Code Tour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the solution to Exercise 5-2 in Android Studio and look at it.</a:t>
            </a:r>
          </a:p>
          <a:p>
            <a:r>
              <a:rPr lang="en-US" sz="2800" dirty="0"/>
              <a:t>Find the Spinner element in the AXML layout.</a:t>
            </a:r>
          </a:p>
          <a:p>
            <a:r>
              <a:rPr lang="en-US" sz="2800" dirty="0"/>
              <a:t>Find the places it is used in TipCalculatorActivity.java</a:t>
            </a:r>
          </a:p>
          <a:p>
            <a:pPr lvl="1"/>
            <a:r>
              <a:rPr lang="en-US" sz="2400" dirty="0" err="1"/>
              <a:t>splitSpinner</a:t>
            </a:r>
            <a:r>
              <a:rPr lang="en-US" sz="2400" dirty="0"/>
              <a:t> is a field of the class</a:t>
            </a:r>
          </a:p>
          <a:p>
            <a:pPr lvl="1"/>
            <a:r>
              <a:rPr lang="en-US" sz="2400" dirty="0" err="1"/>
              <a:t>onCreate</a:t>
            </a:r>
            <a:r>
              <a:rPr lang="en-US" sz="2400" dirty="0"/>
              <a:t>: what happens here?</a:t>
            </a:r>
          </a:p>
          <a:p>
            <a:pPr lvl="1"/>
            <a:r>
              <a:rPr lang="en-US" sz="2400" dirty="0"/>
              <a:t>How is the </a:t>
            </a:r>
            <a:r>
              <a:rPr lang="en-US" sz="2400" dirty="0" err="1"/>
              <a:t>ArrayAdapter</a:t>
            </a:r>
            <a:r>
              <a:rPr lang="en-US" sz="2400" dirty="0"/>
              <a:t> involved?</a:t>
            </a:r>
          </a:p>
          <a:p>
            <a:r>
              <a:rPr lang="en-US" sz="2800" dirty="0"/>
              <a:t>find the </a:t>
            </a:r>
            <a:r>
              <a:rPr lang="en-US" sz="2800" dirty="0" err="1"/>
              <a:t>split_array</a:t>
            </a:r>
            <a:r>
              <a:rPr lang="en-US" sz="2800" dirty="0"/>
              <a:t> in </a:t>
            </a:r>
            <a:r>
              <a:rPr lang="en-US" sz="2800" dirty="0" err="1"/>
              <a:t>strings.xml</a:t>
            </a:r>
            <a:r>
              <a:rPr lang="en-US" sz="2800" dirty="0"/>
              <a:t>. How is this used?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6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Seek 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41148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3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508291"/>
              </p:ext>
            </p:extLst>
          </p:nvPr>
        </p:nvGraphicFramePr>
        <p:xfrm>
          <a:off x="914400" y="533400"/>
          <a:ext cx="68643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Document" r:id="rId3" imgW="6864119" imgH="5408779" progId="Word.Document.12">
                  <p:embed/>
                </p:oleObj>
              </mc:Choice>
              <mc:Fallback>
                <p:oleObj name="Document" r:id="rId3" imgW="6864119" imgH="54087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533400"/>
                        <a:ext cx="68643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201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9939"/>
              </p:ext>
            </p:extLst>
          </p:nvPr>
        </p:nvGraphicFramePr>
        <p:xfrm>
          <a:off x="914400" y="685800"/>
          <a:ext cx="6965950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Document" r:id="rId4" imgW="6965729" imgH="3130620" progId="Word.Document.12">
                  <p:embed/>
                </p:oleObj>
              </mc:Choice>
              <mc:Fallback>
                <p:oleObj name="Document" r:id="rId4" imgW="6965729" imgH="31306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950" cy="31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047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05000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84" y="2438400"/>
            <a:ext cx="221611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845811"/>
              </p:ext>
            </p:extLst>
          </p:nvPr>
        </p:nvGraphicFramePr>
        <p:xfrm>
          <a:off x="914400" y="1546860"/>
          <a:ext cx="6965729" cy="458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Document" r:id="rId3" imgW="6965729" imgH="458157" progId="Word.Document.12">
                  <p:embed/>
                </p:oleObj>
              </mc:Choice>
              <mc:Fallback>
                <p:oleObj name="Document" r:id="rId3" imgW="6965729" imgH="458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546860"/>
                        <a:ext cx="6965729" cy="458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27822"/>
            <a:ext cx="3757930" cy="35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9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039512"/>
              </p:ext>
            </p:extLst>
          </p:nvPr>
        </p:nvGraphicFramePr>
        <p:xfrm>
          <a:off x="914400" y="685799"/>
          <a:ext cx="6965729" cy="159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7" name="Document" r:id="rId3" imgW="6965814" imgH="1592940" progId="Word.Document.12">
                  <p:embed/>
                </p:oleObj>
              </mc:Choice>
              <mc:Fallback>
                <p:oleObj name="Document" r:id="rId3" imgW="6965814" imgH="1592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159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47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40198"/>
              </p:ext>
            </p:extLst>
          </p:nvPr>
        </p:nvGraphicFramePr>
        <p:xfrm>
          <a:off x="914400" y="685800"/>
          <a:ext cx="766603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Document" r:id="rId4" imgW="7741235" imgH="5701883" progId="Word.Document.12">
                  <p:embed/>
                </p:oleObj>
              </mc:Choice>
              <mc:Fallback>
                <p:oleObj name="Document" r:id="rId4" imgW="7741235" imgH="57018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666038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685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Misc. UI Topics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Linear Layout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07541" y="2602460"/>
            <a:ext cx="3522647" cy="2127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0" y="1905000"/>
            <a:ext cx="2057400" cy="35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27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82236"/>
              </p:ext>
            </p:extLst>
          </p:nvPr>
        </p:nvGraphicFramePr>
        <p:xfrm>
          <a:off x="914400" y="685800"/>
          <a:ext cx="6965729" cy="297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2" name="Document" r:id="rId4" imgW="6965729" imgH="2978021" progId="Word.Document.12">
                  <p:embed/>
                </p:oleObj>
              </mc:Choice>
              <mc:Fallback>
                <p:oleObj name="Document" r:id="rId4" imgW="696572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2978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555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96717"/>
              </p:ext>
            </p:extLst>
          </p:nvPr>
        </p:nvGraphicFramePr>
        <p:xfrm>
          <a:off x="914400" y="688975"/>
          <a:ext cx="6965729" cy="444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5" name="Document" r:id="rId3" imgW="6965729" imgH="444809" progId="Word.Document.12">
                  <p:embed/>
                </p:oleObj>
              </mc:Choice>
              <mc:Fallback>
                <p:oleObj name="Document" r:id="rId3" imgW="6965729" imgH="4448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5"/>
                        <a:ext cx="6965729" cy="444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65860"/>
            <a:ext cx="3649524" cy="150876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20488"/>
              </p:ext>
            </p:extLst>
          </p:nvPr>
        </p:nvGraphicFramePr>
        <p:xfrm>
          <a:off x="914400" y="2895600"/>
          <a:ext cx="6965729" cy="618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6" name="Document" r:id="rId6" imgW="6965729" imgH="618332" progId="Word.Document.12">
                  <p:embed/>
                </p:oleObj>
              </mc:Choice>
              <mc:Fallback>
                <p:oleObj name="Document" r:id="rId6" imgW="6965729" imgH="6183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895600"/>
                        <a:ext cx="6965729" cy="618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81400"/>
            <a:ext cx="362077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6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854311"/>
              </p:ext>
            </p:extLst>
          </p:nvPr>
        </p:nvGraphicFramePr>
        <p:xfrm>
          <a:off x="914400" y="685800"/>
          <a:ext cx="686435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name="Document" r:id="rId4" imgW="6864202" imgH="5145813" progId="Word.Document.12">
                  <p:embed/>
                </p:oleObj>
              </mc:Choice>
              <mc:Fallback>
                <p:oleObj name="Document" r:id="rId4" imgW="6864202" imgH="51458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843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43453"/>
              </p:ext>
            </p:extLst>
          </p:nvPr>
        </p:nvGraphicFramePr>
        <p:xfrm>
          <a:off x="904875" y="1047432"/>
          <a:ext cx="6965729" cy="4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Document" r:id="rId3" imgW="6965814" imgH="495565" progId="Word.Document.12">
                  <p:embed/>
                </p:oleObj>
              </mc:Choice>
              <mc:Fallback>
                <p:oleObj name="Document" r:id="rId3" imgW="6965814" imgH="4955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875" y="1047432"/>
                        <a:ext cx="6965729" cy="496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1536382"/>
            <a:ext cx="6226810" cy="37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2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7338"/>
              </p:ext>
            </p:extLst>
          </p:nvPr>
        </p:nvGraphicFramePr>
        <p:xfrm>
          <a:off x="914400" y="685799"/>
          <a:ext cx="6965729" cy="385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Document" r:id="rId3" imgW="6965814" imgH="3857559" progId="Word.Document.12">
                  <p:embed/>
                </p:oleObj>
              </mc:Choice>
              <mc:Fallback>
                <p:oleObj name="Document" r:id="rId3" imgW="6965814" imgH="38575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385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615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05390"/>
              </p:ext>
            </p:extLst>
          </p:nvPr>
        </p:nvGraphicFramePr>
        <p:xfrm>
          <a:off x="885825" y="685800"/>
          <a:ext cx="696436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5" name="Document" r:id="rId3" imgW="7042203" imgH="1908791" progId="Word.Document.12">
                  <p:embed/>
                </p:oleObj>
              </mc:Choice>
              <mc:Fallback>
                <p:oleObj name="Document" r:id="rId3" imgW="7042203" imgH="19087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825" y="685800"/>
                        <a:ext cx="6964363" cy="188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031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1"/>
            <a:ext cx="2057400" cy="685799"/>
          </a:xfrm>
        </p:spPr>
        <p:txBody>
          <a:bodyPr/>
          <a:lstStyle/>
          <a:p>
            <a:pPr algn="l"/>
            <a:r>
              <a:rPr lang="en-US" sz="2400" dirty="0"/>
              <a:t>A web view</a:t>
            </a:r>
            <a:br>
              <a:rPr lang="en-US" dirty="0"/>
            </a:b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66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62000"/>
            <a:ext cx="3657600" cy="40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6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694883"/>
              </p:ext>
            </p:extLst>
          </p:nvPr>
        </p:nvGraphicFramePr>
        <p:xfrm>
          <a:off x="914400" y="762000"/>
          <a:ext cx="75596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5" name="Document" r:id="rId4" imgW="7570440" imgH="4461169" progId="Word.Document.12">
                  <p:embed/>
                </p:oleObj>
              </mc:Choice>
              <mc:Fallback>
                <p:oleObj name="Document" r:id="rId4" imgW="7570440" imgH="44611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59675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501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0258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6" name="Document" r:id="rId4" imgW="7570440" imgH="5034526" progId="Word.Document.12">
                  <p:embed/>
                </p:oleObj>
              </mc:Choice>
              <mc:Fallback>
                <p:oleObj name="Document" r:id="rId4" imgW="7570440" imgH="50345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267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59174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Document" r:id="rId4" imgW="7570440" imgH="5039208" progId="Word.Document.12">
                  <p:embed/>
                </p:oleObj>
              </mc:Choice>
              <mc:Fallback>
                <p:oleObj name="Document" r:id="rId4" imgW="7570440" imgH="50392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50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5" y="1676400"/>
            <a:ext cx="3757930" cy="2413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745575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Document" r:id="rId4" imgW="6965814" imgH="779723" progId="Word.Document.12">
                  <p:embed/>
                </p:oleObj>
              </mc:Choice>
              <mc:Fallback>
                <p:oleObj name="Document" r:id="rId4" imgW="6965814" imgH="779723" progId="Word.Document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697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80761"/>
              </p:ext>
            </p:extLst>
          </p:nvPr>
        </p:nvGraphicFramePr>
        <p:xfrm>
          <a:off x="914400" y="762000"/>
          <a:ext cx="75628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Document" r:id="rId4" imgW="7570440" imgH="5374507" progId="Word.Document.12">
                  <p:embed/>
                </p:oleObj>
              </mc:Choice>
              <mc:Fallback>
                <p:oleObj name="Document" r:id="rId4" imgW="7570440" imgH="53745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4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286775"/>
              </p:ext>
            </p:extLst>
          </p:nvPr>
        </p:nvGraphicFramePr>
        <p:xfrm>
          <a:off x="914400" y="685800"/>
          <a:ext cx="68643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Document" r:id="rId3" imgW="6864202" imgH="5061538" progId="Word.Document.12">
                  <p:embed/>
                </p:oleObj>
              </mc:Choice>
              <mc:Fallback>
                <p:oleObj name="Document" r:id="rId3" imgW="6864202" imgH="50615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33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766687"/>
              </p:ext>
            </p:extLst>
          </p:nvPr>
        </p:nvGraphicFramePr>
        <p:xfrm>
          <a:off x="914400" y="685800"/>
          <a:ext cx="6965729" cy="185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Document" r:id="rId3" imgW="6965729" imgH="1857881" progId="Word.Document.12">
                  <p:embed/>
                </p:oleObj>
              </mc:Choice>
              <mc:Fallback>
                <p:oleObj name="Document" r:id="rId3" imgW="6965729" imgH="18578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185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0138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Titl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slides_withTitles</Template>
  <TotalTime>1625</TotalTime>
  <Words>1460</Words>
  <Application>Microsoft Macintosh PowerPoint</Application>
  <PresentationFormat>On-screen Show (4:3)</PresentationFormat>
  <Paragraphs>310</Paragraphs>
  <Slides>70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Narrow</vt:lpstr>
      <vt:lpstr>Calibri</vt:lpstr>
      <vt:lpstr>Times New Roman</vt:lpstr>
      <vt:lpstr>Master slides_withTitles</vt:lpstr>
      <vt:lpstr>Document</vt:lpstr>
      <vt:lpstr>Layouts and Widgets</vt:lpstr>
      <vt:lpstr>Course Overview</vt:lpstr>
      <vt:lpstr>PowerPoint Presentation</vt:lpstr>
      <vt:lpstr>PowerPoint Presentation</vt:lpstr>
      <vt:lpstr>Layouts</vt:lpstr>
      <vt:lpstr>Linear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gravity vs. layout_gravity</vt:lpstr>
      <vt:lpstr>PowerPoint Presentation</vt:lpstr>
      <vt:lpstr>PowerPoint Presentation</vt:lpstr>
      <vt:lpstr>PowerPoint Presentation</vt:lpstr>
      <vt:lpstr>Table Layout</vt:lpstr>
      <vt:lpstr>PowerPoint Presentation</vt:lpstr>
      <vt:lpstr>PowerPoint Presentation</vt:lpstr>
      <vt:lpstr>PowerPoint Presentation</vt:lpstr>
      <vt:lpstr>Frame Layout</vt:lpstr>
      <vt:lpstr>PowerPoint Presentation</vt:lpstr>
      <vt:lpstr>PowerPoint Presentation</vt:lpstr>
      <vt:lpstr>Changing Layouts with Orientation</vt:lpstr>
      <vt:lpstr>Folder Names Identify the Layout</vt:lpstr>
      <vt:lpstr>PowerPoint Presentation</vt:lpstr>
      <vt:lpstr>PowerPoint Presentation</vt:lpstr>
      <vt:lpstr>EditText Input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Widgets</vt:lpstr>
      <vt:lpstr>PowerPoint Presentation</vt:lpstr>
      <vt:lpstr>Check Box</vt:lpstr>
      <vt:lpstr>PowerPoint Presentation</vt:lpstr>
      <vt:lpstr>PowerPoint Presentation</vt:lpstr>
      <vt:lpstr>Radio Buttons</vt:lpstr>
      <vt:lpstr>PowerPoint Presentation</vt:lpstr>
      <vt:lpstr>PowerPoint Presentation</vt:lpstr>
      <vt:lpstr>PowerPoint Presentation</vt:lpstr>
      <vt:lpstr>PowerPoint Presentation</vt:lpstr>
      <vt:lpstr>Spinners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Spinner Code Tour</vt:lpstr>
      <vt:lpstr>Seek Bar</vt:lpstr>
      <vt:lpstr>PowerPoint Presentation</vt:lpstr>
      <vt:lpstr>PowerPoint Presentation</vt:lpstr>
      <vt:lpstr>Images</vt:lpstr>
      <vt:lpstr>PowerPoint Presentation</vt:lpstr>
      <vt:lpstr>PowerPoint Presentation</vt:lpstr>
      <vt:lpstr>PowerPoint Presentation</vt:lpstr>
      <vt:lpstr>Misc. UI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web view 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Taylor</dc:creator>
  <cp:lastModifiedBy>Brian Bird</cp:lastModifiedBy>
  <cp:revision>63</cp:revision>
  <dcterms:created xsi:type="dcterms:W3CDTF">2013-09-25T21:28:06Z</dcterms:created>
  <dcterms:modified xsi:type="dcterms:W3CDTF">2019-10-07T20:13:02Z</dcterms:modified>
</cp:coreProperties>
</file>